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drawings/drawing1.xml" ContentType="application/vnd.openxmlformats-officedocument.drawingml.chartshap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2.xml" ContentType="application/vnd.openxmlformats-officedocument.drawingml.chart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77" r:id="rId2"/>
  </p:sldMasterIdLst>
  <p:notesMasterIdLst>
    <p:notesMasterId r:id="rId25"/>
  </p:notesMasterIdLst>
  <p:sldIdLst>
    <p:sldId id="256" r:id="rId3"/>
    <p:sldId id="270" r:id="rId4"/>
    <p:sldId id="272" r:id="rId5"/>
    <p:sldId id="273" r:id="rId6"/>
    <p:sldId id="274" r:id="rId7"/>
    <p:sldId id="275" r:id="rId8"/>
    <p:sldId id="276" r:id="rId9"/>
    <p:sldId id="288" r:id="rId10"/>
    <p:sldId id="277" r:id="rId11"/>
    <p:sldId id="289" r:id="rId12"/>
    <p:sldId id="279" r:id="rId13"/>
    <p:sldId id="290" r:id="rId14"/>
    <p:sldId id="278" r:id="rId15"/>
    <p:sldId id="291" r:id="rId16"/>
    <p:sldId id="280" r:id="rId17"/>
    <p:sldId id="281" r:id="rId18"/>
    <p:sldId id="284" r:id="rId19"/>
    <p:sldId id="282" r:id="rId20"/>
    <p:sldId id="283" r:id="rId21"/>
    <p:sldId id="292" r:id="rId22"/>
    <p:sldId id="287" r:id="rId23"/>
    <p:sldId id="286" r:id="rId2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66FFFF"/>
    <a:srgbClr val="FF9900"/>
    <a:srgbClr val="FF9933"/>
    <a:srgbClr val="FF99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7" autoAdjust="0"/>
    <p:restoredTop sz="94747" autoAdjust="0"/>
  </p:normalViewPr>
  <p:slideViewPr>
    <p:cSldViewPr>
      <p:cViewPr varScale="1">
        <p:scale>
          <a:sx n="111" d="100"/>
          <a:sy n="111" d="100"/>
        </p:scale>
        <p:origin x="27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ekolasrv2\Data\CUD\_GIS_projekty\24.0682-01_VVURU_MPP_2025\4_Podklady\Map_vykr\analyza_obyvatel\Studie\Grafy_Studie_2025_puvo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ekolasrv2\Data\CUD\_GIS_projekty\24.0682-01_VVURU_MPP_2025\4_Podklady\Map_vykr\analyza_obyvatel\Studie\Grafy_Studie_2025_puv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80157636597113E-2"/>
          <c:y val="3.2125361112781671E-2"/>
          <c:w val="0.88130607823918772"/>
          <c:h val="0.75581020457549186"/>
        </c:manualLayout>
      </c:layout>
      <c:bar3DChart>
        <c:barDir val="col"/>
        <c:grouping val="clustered"/>
        <c:varyColors val="0"/>
        <c:ser>
          <c:idx val="1"/>
          <c:order val="0"/>
          <c:tx>
            <c:v>platný Územní plán</c:v>
          </c:tx>
          <c:invertIfNegative val="0"/>
          <c:dLbls>
            <c:dLbl>
              <c:idx val="6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F4-4EC0-9468-9955BC03284A}"/>
                </c:ext>
              </c:extLst>
            </c:dLbl>
            <c:dLbl>
              <c:idx val="7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F4-4EC0-9468-9955BC03284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'celkem plochy cele prahy-studie'!$B$40:$B$47</c:f>
              <c:strCache>
                <c:ptCount val="8"/>
                <c:pt idx="0">
                  <c:v>do 45 dB</c:v>
                </c:pt>
                <c:pt idx="1">
                  <c:v>45-50 dB</c:v>
                </c:pt>
                <c:pt idx="2">
                  <c:v>50-55 dB</c:v>
                </c:pt>
                <c:pt idx="3">
                  <c:v>55-60 dB</c:v>
                </c:pt>
                <c:pt idx="4">
                  <c:v>60-65 dB</c:v>
                </c:pt>
                <c:pt idx="5">
                  <c:v>65-70 dB</c:v>
                </c:pt>
                <c:pt idx="6">
                  <c:v>70-75 dB</c:v>
                </c:pt>
                <c:pt idx="7">
                  <c:v>75 dB a více</c:v>
                </c:pt>
              </c:strCache>
            </c:strRef>
          </c:cat>
          <c:val>
            <c:numRef>
              <c:f>'celkem plochy cele prahy-studie'!$C$40:$C$47</c:f>
              <c:numCache>
                <c:formatCode>0.0</c:formatCode>
                <c:ptCount val="8"/>
                <c:pt idx="0">
                  <c:v>22.078496538984584</c:v>
                </c:pt>
                <c:pt idx="1">
                  <c:v>21.950706160451475</c:v>
                </c:pt>
                <c:pt idx="2">
                  <c:v>21.086737518889873</c:v>
                </c:pt>
                <c:pt idx="3">
                  <c:v>16.06878771856903</c:v>
                </c:pt>
                <c:pt idx="4">
                  <c:v>9.6349444048247808</c:v>
                </c:pt>
                <c:pt idx="5">
                  <c:v>5.3621059460641103</c:v>
                </c:pt>
                <c:pt idx="6">
                  <c:v>2.5214300732138142</c:v>
                </c:pt>
                <c:pt idx="7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F4-4EC0-9468-9955BC03284A}"/>
            </c:ext>
          </c:extLst>
        </c:ser>
        <c:ser>
          <c:idx val="2"/>
          <c:order val="1"/>
          <c:tx>
            <c:v>Metropolitní plán</c:v>
          </c:tx>
          <c:invertIfNegative val="0"/>
          <c:dLbls>
            <c:dLbl>
              <c:idx val="3"/>
              <c:layout>
                <c:manualLayout>
                  <c:x val="8.470986869970350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F4-4EC0-9468-9955BC03284A}"/>
                </c:ext>
              </c:extLst>
            </c:dLbl>
            <c:dLbl>
              <c:idx val="4"/>
              <c:layout>
                <c:manualLayout>
                  <c:x val="5.0825921219822112E-3"/>
                  <c:y val="1.176897369120607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F4-4EC0-9468-9955BC03284A}"/>
                </c:ext>
              </c:extLst>
            </c:dLbl>
            <c:dLbl>
              <c:idx val="6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4F4-4EC0-9468-9955BC03284A}"/>
                </c:ext>
              </c:extLst>
            </c:dLbl>
            <c:dLbl>
              <c:idx val="7"/>
              <c:layout>
                <c:manualLayout>
                  <c:x val="6.7767894959764059E-3"/>
                  <c:y val="-7.7034172237490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F4-4EC0-9468-9955BC03284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'celkem plochy cele prahy-studie'!$B$40:$B$47</c:f>
              <c:strCache>
                <c:ptCount val="8"/>
                <c:pt idx="0">
                  <c:v>do 45 dB</c:v>
                </c:pt>
                <c:pt idx="1">
                  <c:v>45-50 dB</c:v>
                </c:pt>
                <c:pt idx="2">
                  <c:v>50-55 dB</c:v>
                </c:pt>
                <c:pt idx="3">
                  <c:v>55-60 dB</c:v>
                </c:pt>
                <c:pt idx="4">
                  <c:v>60-65 dB</c:v>
                </c:pt>
                <c:pt idx="5">
                  <c:v>65-70 dB</c:v>
                </c:pt>
                <c:pt idx="6">
                  <c:v>70-75 dB</c:v>
                </c:pt>
                <c:pt idx="7">
                  <c:v>75 dB a více</c:v>
                </c:pt>
              </c:strCache>
            </c:strRef>
          </c:cat>
          <c:val>
            <c:numRef>
              <c:f>'celkem plochy cele prahy-studie'!$D$40:$D$47</c:f>
              <c:numCache>
                <c:formatCode>0.0</c:formatCode>
                <c:ptCount val="8"/>
                <c:pt idx="0">
                  <c:v>23.382165553535533</c:v>
                </c:pt>
                <c:pt idx="1">
                  <c:v>20.158741250166969</c:v>
                </c:pt>
                <c:pt idx="2">
                  <c:v>21.122917048757468</c:v>
                </c:pt>
                <c:pt idx="3">
                  <c:v>16.410231263377074</c:v>
                </c:pt>
                <c:pt idx="4">
                  <c:v>9.4960660940416837</c:v>
                </c:pt>
                <c:pt idx="5">
                  <c:v>5.4066758465331262</c:v>
                </c:pt>
                <c:pt idx="6">
                  <c:v>2.6947892670999947</c:v>
                </c:pt>
                <c:pt idx="7">
                  <c:v>1.3284136764881571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4F4-4EC0-9468-9955BC0328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0152320"/>
        <c:axId val="117571968"/>
        <c:axId val="0"/>
      </c:bar3DChart>
      <c:catAx>
        <c:axId val="11015232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17571968"/>
        <c:crosses val="autoZero"/>
        <c:auto val="1"/>
        <c:lblAlgn val="ctr"/>
        <c:lblOffset val="100"/>
        <c:noMultiLvlLbl val="0"/>
      </c:catAx>
      <c:valAx>
        <c:axId val="117571968"/>
        <c:scaling>
          <c:orientation val="minMax"/>
          <c:max val="6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#,##0" sourceLinked="0"/>
        <c:majorTickMark val="out"/>
        <c:minorTickMark val="none"/>
        <c:tickLblPos val="nextTo"/>
        <c:crossAx val="110152320"/>
        <c:crosses val="autoZero"/>
        <c:crossBetween val="between"/>
        <c:majorUnit val="5"/>
      </c:valAx>
    </c:plotArea>
    <c:legend>
      <c:legendPos val="r"/>
      <c:layout>
        <c:manualLayout>
          <c:xMode val="edge"/>
          <c:yMode val="edge"/>
          <c:x val="0.13627090723473459"/>
          <c:y val="0.91373183671190039"/>
          <c:w val="0.7389292834795872"/>
          <c:h val="6.4934954649922216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98036689533484E-2"/>
          <c:y val="3.2125487860116764E-2"/>
          <c:w val="0.88130607823918772"/>
          <c:h val="0.75581020457549186"/>
        </c:manualLayout>
      </c:layout>
      <c:bar3DChart>
        <c:barDir val="col"/>
        <c:grouping val="clustered"/>
        <c:varyColors val="0"/>
        <c:ser>
          <c:idx val="1"/>
          <c:order val="0"/>
          <c:tx>
            <c:v>platný Územní plán</c:v>
          </c:tx>
          <c:invertIfNegative val="0"/>
          <c:dLbls>
            <c:dLbl>
              <c:idx val="6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9A-4590-92B3-57248E7FD3A5}"/>
                </c:ext>
              </c:extLst>
            </c:dLbl>
            <c:dLbl>
              <c:idx val="7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59A-4590-92B3-57248E7FD3A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'celkem plochy cele prahy-studie'!$B$40:$B$47</c:f>
              <c:strCache>
                <c:ptCount val="8"/>
                <c:pt idx="0">
                  <c:v>do 45 dB</c:v>
                </c:pt>
                <c:pt idx="1">
                  <c:v>45-50 dB</c:v>
                </c:pt>
                <c:pt idx="2">
                  <c:v>50-55 dB</c:v>
                </c:pt>
                <c:pt idx="3">
                  <c:v>55-60 dB</c:v>
                </c:pt>
                <c:pt idx="4">
                  <c:v>60-65 dB</c:v>
                </c:pt>
                <c:pt idx="5">
                  <c:v>65-70 dB</c:v>
                </c:pt>
                <c:pt idx="6">
                  <c:v>70-75 dB</c:v>
                </c:pt>
                <c:pt idx="7">
                  <c:v>75 dB a více</c:v>
                </c:pt>
              </c:strCache>
            </c:strRef>
          </c:cat>
          <c:val>
            <c:numRef>
              <c:f>'celkem plochy cele prahy-studie'!$M$40:$M$47</c:f>
              <c:numCache>
                <c:formatCode>0.0</c:formatCode>
                <c:ptCount val="8"/>
                <c:pt idx="0">
                  <c:v>54.6</c:v>
                </c:pt>
                <c:pt idx="1">
                  <c:v>18.461955954145107</c:v>
                </c:pt>
                <c:pt idx="2">
                  <c:v>12.863707867919921</c:v>
                </c:pt>
                <c:pt idx="3">
                  <c:v>7.3641474407649214</c:v>
                </c:pt>
                <c:pt idx="4">
                  <c:v>3.8588143834764885</c:v>
                </c:pt>
                <c:pt idx="5">
                  <c:v>1.7028680504010869</c:v>
                </c:pt>
                <c:pt idx="6">
                  <c:v>0.88716467262724696</c:v>
                </c:pt>
                <c:pt idx="7">
                  <c:v>0.11980935384751672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9A-4590-92B3-57248E7FD3A5}"/>
            </c:ext>
          </c:extLst>
        </c:ser>
        <c:ser>
          <c:idx val="2"/>
          <c:order val="1"/>
          <c:tx>
            <c:v>Metropolitní plán</c:v>
          </c:tx>
          <c:invertIfNegative val="0"/>
          <c:dLbls>
            <c:dLbl>
              <c:idx val="3"/>
              <c:layout>
                <c:manualLayout>
                  <c:x val="8.470986869970350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59A-4590-92B3-57248E7FD3A5}"/>
                </c:ext>
              </c:extLst>
            </c:dLbl>
            <c:dLbl>
              <c:idx val="4"/>
              <c:layout>
                <c:manualLayout>
                  <c:x val="5.0825921219822112E-3"/>
                  <c:y val="1.176897369120607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59A-4590-92B3-57248E7FD3A5}"/>
                </c:ext>
              </c:extLst>
            </c:dLbl>
            <c:dLbl>
              <c:idx val="6"/>
              <c:layout>
                <c:manualLayout>
                  <c:x val="5.08259212198221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59A-4590-92B3-57248E7FD3A5}"/>
                </c:ext>
              </c:extLst>
            </c:dLbl>
            <c:dLbl>
              <c:idx val="7"/>
              <c:layout>
                <c:manualLayout>
                  <c:x val="6.7767894959764059E-3"/>
                  <c:y val="-7.7034172237490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59A-4590-92B3-57248E7FD3A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'celkem plochy cele prahy-studie'!$B$40:$B$47</c:f>
              <c:strCache>
                <c:ptCount val="8"/>
                <c:pt idx="0">
                  <c:v>do 45 dB</c:v>
                </c:pt>
                <c:pt idx="1">
                  <c:v>45-50 dB</c:v>
                </c:pt>
                <c:pt idx="2">
                  <c:v>50-55 dB</c:v>
                </c:pt>
                <c:pt idx="3">
                  <c:v>55-60 dB</c:v>
                </c:pt>
                <c:pt idx="4">
                  <c:v>60-65 dB</c:v>
                </c:pt>
                <c:pt idx="5">
                  <c:v>65-70 dB</c:v>
                </c:pt>
                <c:pt idx="6">
                  <c:v>70-75 dB</c:v>
                </c:pt>
                <c:pt idx="7">
                  <c:v>75 dB a více</c:v>
                </c:pt>
              </c:strCache>
            </c:strRef>
          </c:cat>
          <c:val>
            <c:numRef>
              <c:f>'celkem plochy cele prahy-studie'!$N$40:$N$47</c:f>
              <c:numCache>
                <c:formatCode>0.0</c:formatCode>
                <c:ptCount val="8"/>
                <c:pt idx="0">
                  <c:v>53.5</c:v>
                </c:pt>
                <c:pt idx="1">
                  <c:v>19</c:v>
                </c:pt>
                <c:pt idx="2">
                  <c:v>13.035672654701086</c:v>
                </c:pt>
                <c:pt idx="3">
                  <c:v>7.5486814395361739</c:v>
                </c:pt>
                <c:pt idx="4">
                  <c:v>4.1026800634892853</c:v>
                </c:pt>
                <c:pt idx="5">
                  <c:v>1.8084124492807871</c:v>
                </c:pt>
                <c:pt idx="6">
                  <c:v>1.0274457612174528</c:v>
                </c:pt>
                <c:pt idx="7">
                  <c:v>0.14414518219133518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59A-4590-92B3-57248E7FD3A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7595136"/>
        <c:axId val="117601024"/>
        <c:axId val="0"/>
      </c:bar3DChart>
      <c:catAx>
        <c:axId val="11759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601024"/>
        <c:crosses val="autoZero"/>
        <c:auto val="1"/>
        <c:lblAlgn val="ctr"/>
        <c:lblOffset val="100"/>
        <c:noMultiLvlLbl val="0"/>
      </c:catAx>
      <c:valAx>
        <c:axId val="117601024"/>
        <c:scaling>
          <c:orientation val="minMax"/>
          <c:max val="60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crossAx val="117595136"/>
        <c:crosses val="autoZero"/>
        <c:crossBetween val="between"/>
        <c:majorUnit val="5"/>
      </c:valAx>
    </c:plotArea>
    <c:legend>
      <c:legendPos val="r"/>
      <c:layout>
        <c:manualLayout>
          <c:xMode val="edge"/>
          <c:yMode val="edge"/>
          <c:x val="0.13627090723473459"/>
          <c:y val="0.91373183671190039"/>
          <c:w val="0.7389292834795872"/>
          <c:h val="6.4934954649922216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1.73647E-7</cdr:x>
      <cdr:y>0.16223</cdr:y>
    </cdr:from>
    <cdr:to>
      <cdr:x>0.08753</cdr:x>
      <cdr:y>0.69115</cdr:y>
    </cdr:to>
    <cdr:sp macro="" textlink="">
      <cdr:nvSpPr>
        <cdr:cNvPr id="9" name="TextovéPole 8"/>
        <cdr:cNvSpPr txBox="1"/>
      </cdr:nvSpPr>
      <cdr:spPr>
        <a:xfrm xmlns:a="http://schemas.openxmlformats.org/drawingml/2006/main" rot="16200000">
          <a:off x="-477938" y="925728"/>
          <a:ext cx="1459935" cy="50405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cs-CZ" sz="1000" b="1" baseline="0" dirty="0">
              <a:latin typeface="Times New Roman" pitchFamily="18" charset="0"/>
              <a:cs typeface="Times New Roman" pitchFamily="18" charset="0"/>
            </a:rPr>
            <a:t>Plocha území hl. m. Prahy </a:t>
          </a:r>
          <a:r>
            <a:rPr lang="en-US" sz="1000" b="1" baseline="0" dirty="0">
              <a:latin typeface="Times New Roman" pitchFamily="18" charset="0"/>
              <a:cs typeface="Times New Roman" pitchFamily="18" charset="0"/>
            </a:rPr>
            <a:t>[</a:t>
          </a:r>
          <a:r>
            <a:rPr lang="cs-CZ" sz="1000" b="1" baseline="0" dirty="0">
              <a:latin typeface="Times New Roman" pitchFamily="18" charset="0"/>
              <a:cs typeface="Times New Roman" pitchFamily="18" charset="0"/>
            </a:rPr>
            <a:t>%</a:t>
          </a:r>
          <a:r>
            <a:rPr lang="en-US" sz="1000" b="1" baseline="0" dirty="0">
              <a:latin typeface="Times New Roman" pitchFamily="18" charset="0"/>
              <a:cs typeface="Times New Roman" pitchFamily="18" charset="0"/>
            </a:rPr>
            <a:t>]</a:t>
          </a:r>
          <a:endParaRPr lang="cs-CZ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0.26386</cdr:x>
      <cdr:y>0.84874</cdr:y>
    </cdr:from>
    <cdr:to>
      <cdr:x>0.79303</cdr:x>
      <cdr:y>0.91915</cdr:y>
    </cdr:to>
    <cdr:sp macro="" textlink="">
      <cdr:nvSpPr>
        <cdr:cNvPr id="11" name="TextovéPole 10"/>
        <cdr:cNvSpPr txBox="1"/>
      </cdr:nvSpPr>
      <cdr:spPr>
        <a:xfrm xmlns:a="http://schemas.openxmlformats.org/drawingml/2006/main">
          <a:off x="1657514" y="3799609"/>
          <a:ext cx="3324061" cy="31519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cs-CZ" sz="1000" b="1" baseline="0">
              <a:latin typeface="Times New Roman" pitchFamily="18" charset="0"/>
              <a:cs typeface="Times New Roman" pitchFamily="18" charset="0"/>
            </a:rPr>
            <a:t>L</a:t>
          </a:r>
          <a:r>
            <a:rPr lang="cs-CZ" sz="1000" b="1" baseline="-25000">
              <a:latin typeface="Times New Roman" pitchFamily="18" charset="0"/>
              <a:cs typeface="Times New Roman" pitchFamily="18" charset="0"/>
            </a:rPr>
            <a:t>Aeq,16h</a:t>
          </a:r>
          <a:r>
            <a:rPr lang="cs-CZ" sz="1000" b="1" baseline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000" b="1" baseline="0">
              <a:latin typeface="Times New Roman" pitchFamily="18" charset="0"/>
              <a:cs typeface="Times New Roman" pitchFamily="18" charset="0"/>
            </a:rPr>
            <a:t>[dB]</a:t>
          </a:r>
          <a:endParaRPr lang="cs-CZ" sz="1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0.26386</cdr:x>
      <cdr:y>0.84874</cdr:y>
    </cdr:from>
    <cdr:to>
      <cdr:x>0.79303</cdr:x>
      <cdr:y>0.91915</cdr:y>
    </cdr:to>
    <cdr:sp macro="" textlink="">
      <cdr:nvSpPr>
        <cdr:cNvPr id="11" name="TextovéPole 10"/>
        <cdr:cNvSpPr txBox="1"/>
      </cdr:nvSpPr>
      <cdr:spPr>
        <a:xfrm xmlns:a="http://schemas.openxmlformats.org/drawingml/2006/main">
          <a:off x="1657514" y="3799609"/>
          <a:ext cx="3324061" cy="31519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cs-CZ" sz="1000" b="1" baseline="0">
              <a:latin typeface="Times New Roman" pitchFamily="18" charset="0"/>
              <a:cs typeface="Times New Roman" pitchFamily="18" charset="0"/>
            </a:rPr>
            <a:t>L</a:t>
          </a:r>
          <a:r>
            <a:rPr lang="cs-CZ" sz="1000" b="1" baseline="-25000">
              <a:latin typeface="Times New Roman" pitchFamily="18" charset="0"/>
              <a:cs typeface="Times New Roman" pitchFamily="18" charset="0"/>
            </a:rPr>
            <a:t>Aeq,8h</a:t>
          </a:r>
          <a:r>
            <a:rPr lang="cs-CZ" sz="1000" b="1" baseline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000" b="1" baseline="0">
              <a:latin typeface="Times New Roman" pitchFamily="18" charset="0"/>
              <a:cs typeface="Times New Roman" pitchFamily="18" charset="0"/>
            </a:rPr>
            <a:t>[dB]</a:t>
          </a:r>
          <a:endParaRPr lang="cs-CZ" sz="1000" b="1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0.02061</cdr:x>
      <cdr:y>0.14982</cdr:y>
    </cdr:from>
    <cdr:to>
      <cdr:x>0.05654</cdr:x>
      <cdr:y>0.67874</cdr:y>
    </cdr:to>
    <cdr:sp macro="" textlink="">
      <cdr:nvSpPr>
        <cdr:cNvPr id="4" name="TextovéPole 1">
          <a:extLst xmlns:a="http://schemas.openxmlformats.org/drawingml/2006/main">
            <a:ext uri="{FF2B5EF4-FFF2-40B4-BE49-F238E27FC236}">
              <a16:creationId xmlns:a16="http://schemas.microsoft.com/office/drawing/2014/main" id="{17037F57-2EF6-4718-AD1C-E337922024C4}"/>
            </a:ext>
          </a:extLst>
        </cdr:cNvPr>
        <cdr:cNvSpPr txBox="1"/>
      </cdr:nvSpPr>
      <cdr:spPr>
        <a:xfrm xmlns:a="http://schemas.openxmlformats.org/drawingml/2006/main" rot="16200000">
          <a:off x="-709409" y="1372984"/>
          <a:ext cx="1894252" cy="22143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cs-CZ" sz="1000" b="1" baseline="0">
              <a:latin typeface="Times New Roman" pitchFamily="18" charset="0"/>
              <a:cs typeface="Times New Roman" pitchFamily="18" charset="0"/>
            </a:rPr>
            <a:t>Plocha území hl. m. Prahy </a:t>
          </a:r>
          <a:r>
            <a:rPr lang="en-US" sz="1000" b="1" baseline="0">
              <a:latin typeface="Times New Roman" pitchFamily="18" charset="0"/>
              <a:cs typeface="Times New Roman" pitchFamily="18" charset="0"/>
            </a:rPr>
            <a:t>[</a:t>
          </a:r>
          <a:r>
            <a:rPr lang="cs-CZ" sz="1000" b="1" baseline="0">
              <a:latin typeface="Times New Roman" pitchFamily="18" charset="0"/>
              <a:cs typeface="Times New Roman" pitchFamily="18" charset="0"/>
            </a:rPr>
            <a:t>%</a:t>
          </a:r>
          <a:r>
            <a:rPr lang="en-US" sz="1000" b="1" baseline="0">
              <a:latin typeface="Times New Roman" pitchFamily="18" charset="0"/>
              <a:cs typeface="Times New Roman" pitchFamily="18" charset="0"/>
            </a:rPr>
            <a:t>]</a:t>
          </a:r>
          <a:endParaRPr lang="cs-CZ" sz="1000" b="1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/>
              <a:t>Klepnutím lze upravit styly předlohy textu.</a:t>
            </a:r>
          </a:p>
          <a:p>
            <a:pPr lvl="1"/>
            <a:r>
              <a:rPr lang="cs-CZ" altLang="cs-CZ" noProof="0"/>
              <a:t>Druhá úroveň</a:t>
            </a:r>
          </a:p>
          <a:p>
            <a:pPr lvl="2"/>
            <a:r>
              <a:rPr lang="cs-CZ" altLang="cs-CZ" noProof="0"/>
              <a:t>Třetí úroveň</a:t>
            </a:r>
          </a:p>
          <a:p>
            <a:pPr lvl="3"/>
            <a:r>
              <a:rPr lang="cs-CZ" altLang="cs-CZ" noProof="0"/>
              <a:t>Čtvrtá úroveň</a:t>
            </a:r>
          </a:p>
          <a:p>
            <a:pPr lvl="4"/>
            <a:r>
              <a:rPr lang="cs-CZ" altLang="cs-CZ" noProof="0"/>
              <a:t>Pátá úroveň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3CB30-18DC-4E19-958C-168A7B34A4D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28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60759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9141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9149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204305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9418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70046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2580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09777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668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96372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03220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26315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5636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04037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97476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29019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747677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31095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598489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723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51871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441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202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52560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42953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9816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6401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7662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29077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1321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1220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2303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1710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192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548680"/>
            <a:ext cx="11521280" cy="1872208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Akustická studie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616280" y="6477000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Praha 19.11. a 26.11. 2025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526D7EA1-5F3E-8CC1-E34A-D66110D3EEAF}"/>
              </a:ext>
            </a:extLst>
          </p:cNvPr>
          <p:cNvSpPr txBox="1"/>
          <p:nvPr/>
        </p:nvSpPr>
        <p:spPr>
          <a:xfrm rot="10800000" flipV="1">
            <a:off x="335360" y="4235575"/>
            <a:ext cx="115932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cs-CZ" b="1" dirty="0">
                <a:latin typeface="+mj-lt"/>
              </a:rPr>
              <a:t>EKOLA group, spol. s r.o.</a:t>
            </a:r>
          </a:p>
          <a:p>
            <a:pPr algn="ctr">
              <a:spcBef>
                <a:spcPts val="0"/>
              </a:spcBef>
            </a:pPr>
            <a:r>
              <a:rPr lang="cs-CZ" b="1" dirty="0">
                <a:latin typeface="+mj-lt"/>
              </a:rPr>
              <a:t>Mistrovská 558/4, 108 00 Praha 10 - Malešice</a:t>
            </a:r>
          </a:p>
          <a:p>
            <a:pPr algn="ctr"/>
            <a:endParaRPr lang="cs-CZ" b="1" dirty="0">
              <a:latin typeface="+mj-lt"/>
            </a:endParaRPr>
          </a:p>
          <a:p>
            <a:pPr algn="ctr"/>
            <a:r>
              <a:rPr lang="cs-CZ" sz="2200" dirty="0">
                <a:latin typeface="+mj-lt"/>
              </a:rPr>
              <a:t>ve sdružení firem </a:t>
            </a:r>
            <a:r>
              <a:rPr lang="cs-CZ" sz="2200" dirty="0" err="1">
                <a:latin typeface="+mj-lt"/>
              </a:rPr>
              <a:t>ATEA</a:t>
            </a:r>
            <a:r>
              <a:rPr lang="cs-CZ" sz="2200" dirty="0">
                <a:latin typeface="+mj-lt"/>
              </a:rPr>
              <a:t> – Společnost pro Metropolitní plán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2EFA1E6-913F-3012-EC7F-3AC5CBF0D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00" y="2787098"/>
            <a:ext cx="2567608" cy="12838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1B0A65B-26C3-57D9-488F-4971E2007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A296561-7147-D9D1-4C97-CB43C5E5C1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</a:rPr>
              <a:t>Mapy průniku nadlimitně ovlivněných ploch s obytnými plochami</a:t>
            </a:r>
            <a:endParaRPr lang="cs-CZ" altLang="cs-CZ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EA140EF-6B14-301F-5561-B2C1D1B84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66" y="690383"/>
            <a:ext cx="8596668" cy="616761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F9DD7E4-BB34-7237-8A07-1996FFD61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452" y="1268760"/>
            <a:ext cx="4676480" cy="35543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63252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2812407-8C12-BB39-C8DE-C60384993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292459B-46FF-ABD1-4E6F-7EED2A6541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Rozdílové hlukové mapy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6973FFB-849A-CA6B-832A-CB549F5A0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543" y="702947"/>
            <a:ext cx="8608913" cy="61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4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06B4558-0F33-B15F-72AE-4AB0896C7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9C3B270-445F-ECF5-CD64-D727032284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Rozdílové hlukové mapy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B5EF711-7198-C6BF-FD92-C4C53D8A3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543" y="702947"/>
            <a:ext cx="8608913" cy="612976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9CB5CB8-EB9A-B028-49AC-1BC41BFE9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39985"/>
            <a:ext cx="4663553" cy="330211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1776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BB9D99B-CED5-CEE8-2AFB-958FEC8C6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90B8B0D-5625-D3CF-BA67-B704B2C9F2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</a:rPr>
              <a:t>Rozdílové mapy nadlimitně ovlivněného území</a:t>
            </a:r>
            <a:endParaRPr lang="cs-CZ" altLang="cs-CZ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56A2C55-372A-C1D0-27FA-CC2651BB6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518" y="763899"/>
            <a:ext cx="8616964" cy="609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68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73101F4-3AD3-DEC3-4D20-EB299613E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125D1E8-547E-9ECB-D64F-E535CB9FE8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</a:rPr>
              <a:t>Rozdílové mapy nadlimitně ovlivněného území</a:t>
            </a:r>
            <a:endParaRPr lang="cs-CZ" altLang="cs-CZ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696C243-8EC2-FCFA-F3E7-877268817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518" y="763899"/>
            <a:ext cx="8616964" cy="609410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BF9C443-F9BC-8887-9B9D-B80B4913A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268760"/>
            <a:ext cx="4772351" cy="33843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56258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A573B-B1BF-DD80-B3A3-D4A611426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512FA35-CEDC-04F0-AC36-975C6048F7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Podíl obytných ploch a celkových ploch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délník 2">
            <a:extLst>
              <a:ext uri="{FF2B5EF4-FFF2-40B4-BE49-F238E27FC236}">
                <a16:creationId xmlns:a16="http://schemas.microsoft.com/office/drawing/2014/main" id="{3BC95A92-C394-803B-9A39-BFFD8B09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09" y="1301714"/>
            <a:ext cx="3551312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8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Procentní podíl </a:t>
            </a:r>
            <a:r>
              <a:rPr lang="cs-CZ" altLang="cs-CZ" sz="1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obytných</a:t>
            </a:r>
            <a:r>
              <a:rPr lang="cs-CZ" altLang="cs-CZ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ploch ovlivněných hlukem z dopravy na celém území hl. města Prahy – </a:t>
            </a:r>
            <a:r>
              <a:rPr lang="cs-CZ" altLang="cs-CZ" sz="1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cs-CZ" altLang="cs-CZ" sz="1800" b="1" i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Aeq,8h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4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FF"/>
              </a:highlight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Procentní podíl </a:t>
            </a:r>
            <a:r>
              <a:rPr lang="cs-CZ" altLang="cs-CZ" sz="1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celkových</a:t>
            </a:r>
            <a:r>
              <a:rPr lang="cs-CZ" altLang="cs-CZ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ploch ovlivněných hlukem z dopravy na celém území hl. města Prahy – </a:t>
            </a:r>
            <a:r>
              <a:rPr lang="cs-CZ" altLang="cs-CZ" sz="1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cs-CZ" altLang="cs-CZ" sz="1800" b="1" i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Aeq,8h</a:t>
            </a:r>
            <a:endParaRPr lang="cs-CZ" altLang="cs-CZ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00000000-0008-0000-09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3693170"/>
              </p:ext>
            </p:extLst>
          </p:nvPr>
        </p:nvGraphicFramePr>
        <p:xfrm>
          <a:off x="3935759" y="956814"/>
          <a:ext cx="5758815" cy="2760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425835"/>
              </p:ext>
            </p:extLst>
          </p:nvPr>
        </p:nvGraphicFramePr>
        <p:xfrm>
          <a:off x="3935760" y="3627454"/>
          <a:ext cx="5758815" cy="2470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Obdélník 2">
            <a:extLst>
              <a:ext uri="{FF2B5EF4-FFF2-40B4-BE49-F238E27FC236}">
                <a16:creationId xmlns:a16="http://schemas.microsoft.com/office/drawing/2014/main" id="{4EB548F9-5475-54EB-FA5E-97DB2B90D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769" y="2647514"/>
            <a:ext cx="3551312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200" dirty="0">
                <a:highlight>
                  <a:srgbClr val="FFFFFF"/>
                </a:highlight>
                <a:latin typeface="Arial" panose="020B0604020202020204" pitchFamily="34" charset="0"/>
              </a:rPr>
              <a:t>Poznámka: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None/>
            </a:pPr>
            <a:r>
              <a:rPr lang="cs-CZ" altLang="cs-CZ" sz="1200" dirty="0">
                <a:highlight>
                  <a:srgbClr val="FFFFFF"/>
                </a:highlight>
                <a:latin typeface="Arial" panose="020B0604020202020204" pitchFamily="34" charset="0"/>
              </a:rPr>
              <a:t>Rozdílná celková výměra obytných ploch: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200" dirty="0">
                <a:highlight>
                  <a:srgbClr val="FFFFFF"/>
                </a:highlight>
                <a:latin typeface="Arial" panose="020B0604020202020204" pitchFamily="34" charset="0"/>
              </a:rPr>
              <a:t>MP – 15 990 ha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200" dirty="0">
                <a:highlight>
                  <a:srgbClr val="FFFFFF"/>
                </a:highlight>
                <a:latin typeface="Arial" panose="020B0604020202020204" pitchFamily="34" charset="0"/>
              </a:rPr>
              <a:t>ÚP – 17 949 ha</a:t>
            </a:r>
          </a:p>
        </p:txBody>
      </p:sp>
    </p:spTree>
    <p:extLst>
      <p:ext uri="{BB962C8B-B14F-4D97-AF65-F5344CB8AC3E}">
        <p14:creationId xmlns:p14="http://schemas.microsoft.com/office/powerpoint/2010/main" val="547270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7681F-AECC-B3BB-8E8B-009D321C1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5838E75-ADCA-4662-0E9D-37F3B50262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Nadlimitně ovlivnění obyvatelé a obytné plochy pro Metropolitní plán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Zástupný symbol pro obsah 3">
            <a:extLst>
              <a:ext uri="{FF2B5EF4-FFF2-40B4-BE49-F238E27FC236}">
                <a16:creationId xmlns:a16="http://schemas.microsoft.com/office/drawing/2014/main" id="{B1D2C442-F8CF-D4C2-96D9-F7574980AD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3215715"/>
              </p:ext>
            </p:extLst>
          </p:nvPr>
        </p:nvGraphicFramePr>
        <p:xfrm>
          <a:off x="1774825" y="692151"/>
          <a:ext cx="8569326" cy="3529013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96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2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29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7603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 hluku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Období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Počet nadlimitně ovlivněných obyvatel</a:t>
                      </a:r>
                      <a:b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(z 2 059 421 obyvatel)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Nadlimitně ovlivněná obytná plocha</a:t>
                      </a:r>
                      <a:b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% rozlohy z celkové výměry obytných ploch v Praze (15 990 ha)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Silniční</a:t>
                      </a:r>
                      <a:b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25 166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1,02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16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56 152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2,31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Železniční doprava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7 284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0,55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16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11 002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Tramvajová doprava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19 743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0,55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9 116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0,78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113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Letecká</a:t>
                      </a:r>
                      <a:b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11 989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0,69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113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Celkem </a:t>
                      </a:r>
                      <a:b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 </a:t>
                      </a:r>
                      <a:endParaRPr lang="cs-CZ" sz="12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61 244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2,72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74 178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3,30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E099328E-2E15-D4C5-2D68-B433E7B189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9496" y="4314188"/>
            <a:ext cx="4353793" cy="2219705"/>
          </a:xfrm>
          <a:prstGeom prst="rect">
            <a:avLst/>
          </a:prstGeom>
          <a:noFill/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A1D1903-79B8-F43D-F282-97FBF45337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92" y="4366240"/>
            <a:ext cx="4278505" cy="21795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31074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69C61-2FD2-E2EC-A314-36627EF41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6EB3E90-7850-EE6D-6995-4F9D040B28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Nejvíce ovlivněné lokality dle druhu dopravy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12B69417-84F3-96C8-8C14-4481807FF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424" y="1320730"/>
            <a:ext cx="4464496" cy="453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6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Silniční doprava – noční doba 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Letňany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Terminál sever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Rohanské nábřeží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Lehovec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Vinohrady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Roztyly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6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Železniční doprava – denní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Nová Ruzyně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Papírenská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Nusle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Terminál Sever</a:t>
            </a:r>
          </a:p>
        </p:txBody>
      </p:sp>
      <p:sp>
        <p:nvSpPr>
          <p:cNvPr id="6" name="Obdélník 2">
            <a:extLst>
              <a:ext uri="{FF2B5EF4-FFF2-40B4-BE49-F238E27FC236}">
                <a16:creationId xmlns:a16="http://schemas.microsoft.com/office/drawing/2014/main" id="{B4506A34-E085-0E06-38F7-24E2DA1C1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4775" y="1320730"/>
            <a:ext cx="4464496" cy="453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6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Tramvajová doprava – noční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Pod Bohdalcem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Na Radosti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Nákladové nádraží Žižkov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Sídliště Bohnice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Město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Sídliště Černý Most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6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Letecká doprava – denní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Nové Letňany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Suchdol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Sídliště Letňany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Nebušice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Lysolaje </a:t>
            </a:r>
            <a:endParaRPr lang="cs-CZ" altLang="cs-CZ" sz="20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FF"/>
              </a:highligh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5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9E92F-C0D2-AC16-FD4F-99C9BC3AC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27939DB-A1DF-46E9-1EEE-FAA5F6437B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>
            <a:noAutofit/>
          </a:bodyPr>
          <a:lstStyle/>
          <a:p>
            <a:pPr algn="ctr"/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Nadlimitně ovlivnění obyvatelé a obytné plochy v lokalitách </a:t>
            </a:r>
            <a:b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více než 1 000 nadlimitně ovlivněných obyvatel hlukem z dopravy</a:t>
            </a:r>
            <a:endParaRPr lang="cs-CZ" altLang="cs-CZ" sz="16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Zástupný symbol pro obsah 4">
            <a:extLst>
              <a:ext uri="{FF2B5EF4-FFF2-40B4-BE49-F238E27FC236}">
                <a16:creationId xmlns:a16="http://schemas.microsoft.com/office/drawing/2014/main" id="{F7D798C0-9659-AE9B-A1DE-9F785ADF9A0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6624398"/>
              </p:ext>
            </p:extLst>
          </p:nvPr>
        </p:nvGraphicFramePr>
        <p:xfrm>
          <a:off x="1919536" y="764704"/>
          <a:ext cx="8352929" cy="5884388"/>
        </p:xfrm>
        <a:graphic>
          <a:graphicData uri="http://schemas.openxmlformats.org/drawingml/2006/table">
            <a:tbl>
              <a:tblPr firstRow="1" firstCol="1">
                <a:tableStyleId>{5DA37D80-6434-44D0-A028-1B22A696006F}</a:tableStyleId>
              </a:tblPr>
              <a:tblGrid>
                <a:gridCol w="1612144">
                  <a:extLst>
                    <a:ext uri="{9D8B030D-6E8A-4147-A177-3AD203B41FA5}">
                      <a16:colId xmlns:a16="http://schemas.microsoft.com/office/drawing/2014/main" val="3306899031"/>
                    </a:ext>
                  </a:extLst>
                </a:gridCol>
                <a:gridCol w="620105">
                  <a:extLst>
                    <a:ext uri="{9D8B030D-6E8A-4147-A177-3AD203B41FA5}">
                      <a16:colId xmlns:a16="http://schemas.microsoft.com/office/drawing/2014/main" val="41752238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944021185"/>
                    </a:ext>
                  </a:extLst>
                </a:gridCol>
                <a:gridCol w="1887810">
                  <a:extLst>
                    <a:ext uri="{9D8B030D-6E8A-4147-A177-3AD203B41FA5}">
                      <a16:colId xmlns:a16="http://schemas.microsoft.com/office/drawing/2014/main" val="36454760"/>
                    </a:ext>
                  </a:extLst>
                </a:gridCol>
                <a:gridCol w="1712590">
                  <a:extLst>
                    <a:ext uri="{9D8B030D-6E8A-4147-A177-3AD203B41FA5}">
                      <a16:colId xmlns:a16="http://schemas.microsoft.com/office/drawing/2014/main" val="223957447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906617367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Název lokality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Číslo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Míra stability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Počet nadlimitně ovlivněných obyvatel v obytných plochách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Nadlimitně ovlivněné obytná plocha (%)</a:t>
                      </a:r>
                      <a:endParaRPr lang="cs-CZ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36874352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Nové Letňany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rozvojová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6 802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25,58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50888962"/>
                  </a:ext>
                </a:extLst>
              </a:tr>
              <a:tr h="435560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Nové Bubny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4 148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11,89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61533527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 Bohdalcem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3 670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17,31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34069767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Suchdol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rozvojová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2 873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28,38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36397079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Terminál Sever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2 151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15,73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133468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Lehovec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heterogenní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1 805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22,44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50866684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 Radosti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1 739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14,35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405076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Rohanské nábřeží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stabilizovaná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heterogenní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1 638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20,38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32985489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Hutě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stabilizovaná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bloková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1 602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13,51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8797702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Sídliště Letňany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1 555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8,42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72205991"/>
                  </a:ext>
                </a:extLst>
              </a:tr>
              <a:tr h="435560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Vinohrady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rozvojová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heterogenní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1 549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2,86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73450630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Roztyly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stabilizovaná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modernistická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1 496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24,86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3076298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Západní Město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stabilizovaná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modernistická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1 470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8,12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5445664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Sídliště Černý Most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1 460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734905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Sídliště Prosek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rozvojová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1 282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43470090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Smíchovské nádraží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1 273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11,67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2391505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Nová Ruzyně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transformační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hybridní struktura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1 157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-CZ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11,64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80160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256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A1F18-3410-3A01-6536-2157F69D3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C234A0D-16FF-453F-74D5-292BD84CEB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Příklad vyhodnocení vybrané lokality č. 078 – Pod Bohdalcem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délník 2">
            <a:extLst>
              <a:ext uri="{FF2B5EF4-FFF2-40B4-BE49-F238E27FC236}">
                <a16:creationId xmlns:a16="http://schemas.microsoft.com/office/drawing/2014/main" id="{52C10609-64AF-3EDE-E234-9A04E6A9C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810782"/>
            <a:ext cx="40326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  </a:t>
            </a: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3 670 nadlimitně ovlivněných obyvatel v obytných plochách</a:t>
            </a:r>
            <a:endParaRPr lang="cs-CZ" altLang="cs-CZ" sz="2000" i="1" baseline="-25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Obdélník 3">
            <a:extLst>
              <a:ext uri="{FF2B5EF4-FFF2-40B4-BE49-F238E27FC236}">
                <a16:creationId xmlns:a16="http://schemas.microsoft.com/office/drawing/2014/main" id="{0329DEC5-7D3A-9F6C-CC37-F9DB38A02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4287" y="5949949"/>
            <a:ext cx="33194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r>
              <a:rPr lang="cs-CZ" altLang="cs-CZ" sz="1000" dirty="0">
                <a:latin typeface="Arial" panose="020B0604020202020204" pitchFamily="34" charset="0"/>
              </a:rPr>
              <a:t>Nadlimitně ovlivněné území včetně nadlimitně ovlivněných obytných ploch ze všech zdrojů hluku v noční době ve výšce 4 m nad terénem</a:t>
            </a:r>
          </a:p>
        </p:txBody>
      </p:sp>
      <p:sp>
        <p:nvSpPr>
          <p:cNvPr id="7" name="Obdélník 14">
            <a:extLst>
              <a:ext uri="{FF2B5EF4-FFF2-40B4-BE49-F238E27FC236}">
                <a16:creationId xmlns:a16="http://schemas.microsoft.com/office/drawing/2014/main" id="{93D53328-E690-E978-EA24-7006986A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9641" y="5935945"/>
            <a:ext cx="3417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r>
              <a:rPr lang="cs-CZ" altLang="cs-CZ" sz="1000" dirty="0">
                <a:latin typeface="Arial" panose="020B0604020202020204" pitchFamily="34" charset="0"/>
              </a:rPr>
              <a:t>Rozdíl nadlimitně ovlivněného území ze všech zdrojů hluku v noční době ve výšce 4 m nad terénem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A0D55813-760E-5F35-1A1D-C62949665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27323"/>
            <a:ext cx="3208229" cy="3203353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AB012B8-A03A-E329-78A4-063891872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841883"/>
            <a:ext cx="3175620" cy="320484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EEFEB1B8-1079-5841-2B98-1B81E73EA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3288" y="5046727"/>
            <a:ext cx="2372692" cy="746282"/>
          </a:xfrm>
          <a:prstGeom prst="rect">
            <a:avLst/>
          </a:prstGeom>
        </p:spPr>
      </p:pic>
      <p:sp>
        <p:nvSpPr>
          <p:cNvPr id="16" name="Obdélník 2">
            <a:extLst>
              <a:ext uri="{FF2B5EF4-FFF2-40B4-BE49-F238E27FC236}">
                <a16:creationId xmlns:a16="http://schemas.microsoft.com/office/drawing/2014/main" id="{59DA89CB-ECBF-2AD8-52CB-19A24A524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1864" y="818501"/>
            <a:ext cx="40326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17,31 % nadlimitně ovlivněné obytné plochy</a:t>
            </a:r>
          </a:p>
          <a:p>
            <a:pPr lvl="1" eaLnBrk="1" hangingPunct="1">
              <a:spcBef>
                <a:spcPct val="0"/>
              </a:spcBef>
              <a:buClr>
                <a:srgbClr val="FF9933"/>
              </a:buClr>
              <a:buFont typeface="Wingdings" panose="05000000000000000000" pitchFamily="2" charset="2"/>
              <a:buChar char="ü"/>
            </a:pPr>
            <a:endParaRPr lang="cs-CZ" altLang="cs-CZ" sz="2000" dirty="0">
              <a:latin typeface="Arial" panose="020B0604020202020204" pitchFamily="34" charset="0"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51D2421A-57DC-2162-D7C9-41D67984F4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8" b="13246"/>
          <a:stretch>
            <a:fillRect/>
          </a:stretch>
        </p:blipFill>
        <p:spPr>
          <a:xfrm>
            <a:off x="6209084" y="5077336"/>
            <a:ext cx="229325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40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Úvod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79376" y="836712"/>
            <a:ext cx="9361040" cy="5904656"/>
          </a:xfrm>
        </p:spPr>
        <p:txBody>
          <a:bodyPr anchor="ctr">
            <a:norm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cs-CZ" sz="2000" dirty="0">
                <a:latin typeface="Arial" panose="020B0604020202020204" pitchFamily="34" charset="0"/>
              </a:rPr>
              <a:t>Hlavním cílem studie bylo posouzení a vyhodnocení předpokládaného vlivu rozvoje dopravy na akustickou situaci v hlavním městě.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cs-CZ" sz="2000" dirty="0">
                <a:latin typeface="Arial" panose="020B0604020202020204" pitchFamily="34" charset="0"/>
              </a:rPr>
              <a:t>Akustická studie zohledňuje upravený návrh metropolitního plánu na základě výsledků veřejného projednání včetně aktuálních dopravních modelů.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cs-CZ" sz="2000" dirty="0">
                <a:latin typeface="Arial" panose="020B0604020202020204" pitchFamily="34" charset="0"/>
              </a:rPr>
              <a:t>Výpočty a analýzy byly prováděny separátně pro jednotlivé dopravní zdroje hluku v území. Pro vyhodnocení celkové akustické situace z dopravy ve vztahu k hygienickým limitům byly provedeny následné analýzy pro kumulativní vlivy hluku.</a:t>
            </a:r>
          </a:p>
          <a:p>
            <a:pPr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Zpracovaná akustická studie má charakter strategického dokumentu, který slouží k primárnímu posouzení jednotlivých lokalit a měl by v rámci rozhodovacího procesu být podkladem pro jejich další detailní akustické zpracování. </a:t>
            </a:r>
            <a:endParaRPr lang="cs-CZ" altLang="cs-CZ" sz="24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A9735-A6BC-180B-A143-5B4BA2FDF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E5814E7-C3C2-081B-5DFF-15FC418F8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Hodnocení lokalit a záměrů – hodnotící tabulky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délník 2">
            <a:extLst>
              <a:ext uri="{FF2B5EF4-FFF2-40B4-BE49-F238E27FC236}">
                <a16:creationId xmlns:a16="http://schemas.microsoft.com/office/drawing/2014/main" id="{544EF4BB-1E67-DD36-CCD5-F40D616F6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1334540"/>
            <a:ext cx="856895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V</a:t>
            </a:r>
            <a:r>
              <a:rPr 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yhodnocení rozvoje území na straně lokalit a na straně plánovaných záměrů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Vstupy – analýzy ovlivněných obyvatel a ploch - hlukové mapy (průniky)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endParaRPr lang="cs-CZ" altLang="cs-CZ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Hodnocení na základě míry zasažení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7CB6F55-2C2A-954F-EBFA-E1A918813FA3}"/>
              </a:ext>
            </a:extLst>
          </p:cNvPr>
          <p:cNvSpPr txBox="1"/>
          <p:nvPr/>
        </p:nvSpPr>
        <p:spPr>
          <a:xfrm>
            <a:off x="2135560" y="3861048"/>
            <a:ext cx="72008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„Na základě detailní akustické studie, se zahrnutím všech zdrojů hluku působících v dotčené lokalitě, bude v dotčeném území vyhodnocen vliv provozu záměru. V případě zjištění překročení hygienických limitů budou navržena a realizována adekvátní protihluková opatření.“</a:t>
            </a:r>
          </a:p>
        </p:txBody>
      </p:sp>
    </p:spTree>
    <p:extLst>
      <p:ext uri="{BB962C8B-B14F-4D97-AF65-F5344CB8AC3E}">
        <p14:creationId xmlns:p14="http://schemas.microsoft.com/office/powerpoint/2010/main" val="3209368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94673-F609-D76B-5197-85CC7D818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4230FE5-4A80-DE59-4DD9-22FFADE9EE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Doplnění individuálního regulativu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délník 2">
            <a:extLst>
              <a:ext uri="{FF2B5EF4-FFF2-40B4-BE49-F238E27FC236}">
                <a16:creationId xmlns:a16="http://schemas.microsoft.com/office/drawing/2014/main" id="{71916AF2-4824-4215-6C59-3C1E70FBA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810782"/>
            <a:ext cx="7920880" cy="183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  </a:t>
            </a:r>
            <a:r>
              <a:rPr 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„S ohledem na předpokládané nadlimitní zasažení území hlukem preferovat takové prostorové uspořádání zástavby v exponovaných částech lokality, které sníží hlukovou zátěž tzv. chráněné zástavby ve smyslu § 30 odst. 3 zákona č. 258/2000 Sb. o ochraně veřejného zdraví.“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i="1" baseline="-25000" dirty="0">
              <a:latin typeface="Arial" panose="020B0604020202020204" pitchFamily="34" charset="0"/>
            </a:endParaRP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167E2AEA-1913-B269-A9EC-E2336B2FD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978733"/>
            <a:ext cx="3191320" cy="4858428"/>
          </a:xfrm>
          <a:prstGeom prst="rect">
            <a:avLst/>
          </a:prstGeom>
          <a:effectLst>
            <a:softEdge rad="431800"/>
          </a:effectLst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0553A98F-CF06-58A9-C871-40BD629535FE}"/>
              </a:ext>
            </a:extLst>
          </p:cNvPr>
          <p:cNvSpPr txBox="1"/>
          <p:nvPr/>
        </p:nvSpPr>
        <p:spPr>
          <a:xfrm>
            <a:off x="854140" y="2492896"/>
            <a:ext cx="5544616" cy="4035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Avia Letňany - 162, Branické nádraží - 172, Cukrovar Modřany - 174, Černý Kůň - 173, Červený mlýn - 403, Dubeč sever - 191, Dědina - 125, Elektra - 156, Harfa - 052, Horní Počernice východ - 410, Jihozápadní Město - 183, K Měcholupům - 188, Krč - 197, Lehovec - 084, Malý háj - 175, Masarykovo nádraží - 064, </a:t>
            </a:r>
            <a:r>
              <a:rPr lang="cs-CZ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Mazanka</a:t>
            </a: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- 071, Motol - 168, Na Homoli - 187, Na Jelenách - 081, Na </a:t>
            </a:r>
            <a:r>
              <a:rPr lang="cs-CZ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Kálku</a:t>
            </a: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- 192, Na Radosti - 189, Nad Úvozem - 181, Nová Libuš - 083, Nová Ruzyně - 087, Nové Bubny - 070, Nové Butovice - 056, Nové Dvory - 075, Nové Letňany - 080, Nový Hloubětín - 157, Nový Sedlec - 164, Nový Zborov - 067, Nákladové nádraží Žižkov - 065, Opatov - 077, Palmovka - 069, Papírenská - 163, Pekárny </a:t>
            </a:r>
            <a:r>
              <a:rPr lang="cs-CZ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Odkolek</a:t>
            </a: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- 158, Pelc-Tyrolka - 161, Pod Bohdalcem - 078, </a:t>
            </a:r>
            <a:r>
              <a:rPr lang="cs-CZ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Poštovka</a:t>
            </a:r>
            <a:r>
              <a:rPr lang="cs-CZ" sz="1400" dirty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 - 169, Pražská čtvrť - 184, Radlice - 073, Rohanské nábřeží - 068, Roztyly - 076, Slatiny - 154, Smíchovské nádraží - 072, Strojírenská - 167, Terminál Sever - 085, U Zličína - 170, V Korytech - 079, V Zářezu - 086, Zálesí - 074, Západní Město - 182, Závist - 393.</a:t>
            </a:r>
          </a:p>
        </p:txBody>
      </p:sp>
    </p:spTree>
    <p:extLst>
      <p:ext uri="{BB962C8B-B14F-4D97-AF65-F5344CB8AC3E}">
        <p14:creationId xmlns:p14="http://schemas.microsoft.com/office/powerpoint/2010/main" val="2177710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E3C6E-DAE7-2844-C8D5-1F9B548D6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E678621-6F62-788F-4654-857E557082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Souhrnné vyhodnocení výsledků výpočtu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délník 2">
            <a:extLst>
              <a:ext uri="{FF2B5EF4-FFF2-40B4-BE49-F238E27FC236}">
                <a16:creationId xmlns:a16="http://schemas.microsoft.com/office/drawing/2014/main" id="{DB26AF83-2630-243D-D670-E7EBAAB81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1268760"/>
            <a:ext cx="820916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Nejvýznamnějším zdrojem hluku je automobilová doprava.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Zpracovaný strategický dokument slouží k primární identifikaci </a:t>
            </a:r>
            <a:b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</a:b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a lokalizaci akusticky problematických míst v posuzovaných plochách → doplnění individuálních regulativů.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V rámci výhledového stavu akustické situace je nezbytné přistupovat k řešení jednotlivých konkrétních lokalit a záměrů na základě detailních akustických posouzení při využívání vhodných protihlukových opatření - obecná protihluková opatření uvedena v akustické studii. 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Z hlediska dopravní infrastruktury bude mít zásadní význam pro snížení hlukové zátěže, zejména centrální části města, dobudování zbývajících částí MO a PO, příp. ŽUP.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422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4BA8C-9477-082B-693A-E3284A096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0DEBB5C-3847-8811-565A-E3F11A553C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Posuzované stavy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3DB9701-29B6-2C2F-8CE5-442EFF97D1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836712"/>
            <a:ext cx="9361040" cy="5904656"/>
          </a:xfrm>
        </p:spPr>
        <p:txBody>
          <a:bodyPr anchor="ctr">
            <a:norm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Stávající akustická situace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Zpracovaný model, výpočty a analýzy reprezentují stávající akustickou situaci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Metropolitní plán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Zpracovaný model, výpočty a analýzy reprezentují výhledový stav v případě naplnění podmínek Metropolitního plánu hl. m. Prahy.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Naplnění platného ÚP SÚ hl. m. Prahy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Zpracovaný model, výpočty a analýzy reprezentují výhledový stav v případě naplnění podmínek stávajícího platného Územního plánu hl. m. Prahy.</a:t>
            </a: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</p:spTree>
    <p:extLst>
      <p:ext uri="{BB962C8B-B14F-4D97-AF65-F5344CB8AC3E}">
        <p14:creationId xmlns:p14="http://schemas.microsoft.com/office/powerpoint/2010/main" val="1843872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F5192-8D90-5358-11E4-49CE837BC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0F1701A-3AC7-EC34-B972-5333A93346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Zdroje hluku a hodnotící ukazatele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36A5583-12C5-131A-ED96-D1B74B7688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620688"/>
            <a:ext cx="9361040" cy="6120680"/>
          </a:xfrm>
        </p:spPr>
        <p:txBody>
          <a:bodyPr anchor="ctr">
            <a:norm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marL="0" indent="0" algn="just">
              <a:buNone/>
              <a:defRPr/>
            </a:pPr>
            <a:r>
              <a:rPr lang="cs-CZ" altLang="cs-CZ" sz="2000" b="1" dirty="0">
                <a:latin typeface="Arial" charset="0"/>
              </a:rPr>
              <a:t>Posuzované zdroje, vstupní data: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dirty="0">
                <a:latin typeface="Arial" charset="0"/>
              </a:rPr>
              <a:t>Silniční doprava </a:t>
            </a:r>
          </a:p>
          <a:p>
            <a:pPr lvl="1" algn="just"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000" dirty="0">
                <a:latin typeface="Arial" charset="0"/>
              </a:rPr>
              <a:t>včetně provozu MHD (autobusová doprava),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dirty="0">
                <a:latin typeface="Arial" charset="0"/>
              </a:rPr>
              <a:t>Tramvajová doprava,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dirty="0">
                <a:latin typeface="Arial" charset="0"/>
              </a:rPr>
              <a:t>Železniční doprava,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dirty="0">
                <a:latin typeface="Arial" charset="0"/>
              </a:rPr>
              <a:t>Letecká doprava</a:t>
            </a:r>
          </a:p>
          <a:p>
            <a:pPr lvl="1" algn="just"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000" dirty="0">
                <a:latin typeface="Arial" charset="0"/>
              </a:rPr>
              <a:t>Letiště Václava Havla Praha, Praha – Kbely, Praha – Letňany a Točná.</a:t>
            </a:r>
          </a:p>
          <a:p>
            <a:pPr marL="0" lvl="1" indent="0" algn="just">
              <a:buNone/>
              <a:defRPr/>
            </a:pPr>
            <a:r>
              <a:rPr lang="cs-CZ" altLang="cs-CZ" sz="2000" b="1" dirty="0">
                <a:latin typeface="Arial" charset="0"/>
              </a:rPr>
              <a:t>Hodnotící ukazatele: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i="1" dirty="0">
                <a:latin typeface="Arial" charset="0"/>
              </a:rPr>
              <a:t>L</a:t>
            </a:r>
            <a:r>
              <a:rPr lang="cs-CZ" altLang="cs-CZ" sz="2000" i="1" baseline="-25000" dirty="0">
                <a:latin typeface="Arial" charset="0"/>
              </a:rPr>
              <a:t>Aeq,16h</a:t>
            </a:r>
            <a:r>
              <a:rPr lang="cs-CZ" altLang="cs-CZ" sz="2000" dirty="0">
                <a:latin typeface="Arial" charset="0"/>
              </a:rPr>
              <a:t> – ekvivalentní hladina akustického tlaku v dB v denní době (6–22 h),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i="1" dirty="0">
                <a:latin typeface="Arial" charset="0"/>
              </a:rPr>
              <a:t>L</a:t>
            </a:r>
            <a:r>
              <a:rPr lang="cs-CZ" altLang="cs-CZ" sz="2000" i="1" baseline="-25000" dirty="0">
                <a:latin typeface="Arial" charset="0"/>
              </a:rPr>
              <a:t>Aeq,8h</a:t>
            </a:r>
            <a:r>
              <a:rPr lang="cs-CZ" altLang="cs-CZ" sz="2000" dirty="0">
                <a:latin typeface="Arial" charset="0"/>
              </a:rPr>
              <a:t> – ekvivalentní hladina akustického tlaku v dB </a:t>
            </a:r>
            <a:r>
              <a:rPr lang="pt-BR" altLang="cs-CZ" sz="2000" dirty="0">
                <a:latin typeface="Arial" charset="0"/>
              </a:rPr>
              <a:t>v noční době (22–6 h)</a:t>
            </a:r>
            <a:r>
              <a:rPr lang="cs-CZ" altLang="cs-CZ" sz="2000" dirty="0">
                <a:latin typeface="Arial" charset="0"/>
              </a:rPr>
              <a:t>,</a:t>
            </a:r>
          </a:p>
          <a:p>
            <a:pPr algn="just">
              <a:buFont typeface="Wingdings" pitchFamily="2" charset="2"/>
              <a:buChar char="n"/>
              <a:defRPr/>
            </a:pPr>
            <a:r>
              <a:rPr lang="cs-CZ" altLang="cs-CZ" sz="2000" i="1" dirty="0" err="1">
                <a:latin typeface="Arial" charset="0"/>
              </a:rPr>
              <a:t>L</a:t>
            </a:r>
            <a:r>
              <a:rPr lang="cs-CZ" altLang="cs-CZ" sz="2000" i="1" baseline="-25000" dirty="0" err="1">
                <a:latin typeface="Arial" charset="0"/>
              </a:rPr>
              <a:t>dn</a:t>
            </a:r>
            <a:r>
              <a:rPr lang="cs-CZ" altLang="cs-CZ" sz="2000" dirty="0">
                <a:latin typeface="Arial" charset="0"/>
              </a:rPr>
              <a:t> – celodenní ukazatel pro potřeby hodnocení zdravotních rizik.</a:t>
            </a: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</p:spTree>
    <p:extLst>
      <p:ext uri="{BB962C8B-B14F-4D97-AF65-F5344CB8AC3E}">
        <p14:creationId xmlns:p14="http://schemas.microsoft.com/office/powerpoint/2010/main" val="1090263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B00B1-91A1-953D-3B71-B3A52BBE1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A3EF86D-567F-0E37-D18C-362B7F7141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70364" y="188640"/>
            <a:ext cx="6451272" cy="1178058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Hygienické limity hluku pro jednotlivé dopravní zdroje hluku</a:t>
            </a:r>
            <a:endParaRPr lang="cs-CZ" altLang="cs-CZ" sz="24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4725E47-AE76-5B72-724B-533803E036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376" y="5157192"/>
            <a:ext cx="8842260" cy="1178058"/>
          </a:xfrm>
        </p:spPr>
        <p:txBody>
          <a:bodyPr anchor="ctr">
            <a:normAutofit/>
          </a:bodyPr>
          <a:lstStyle/>
          <a:p>
            <a:pPr algn="just">
              <a:buFont typeface="Wingdings" pitchFamily="2" charset="2"/>
              <a:buChar char="n"/>
              <a:defRPr/>
            </a:pPr>
            <a:r>
              <a:rPr lang="cs-CZ" dirty="0"/>
              <a:t>Od doby zpracování akustické studie návrhu Metropolitního plánu pro veřejné projednání došlo ke změně hygienických limitů hluku v rámci novelizace nařízení vlády č. 272/2011 Sb., o ochraně zdraví před nepříznivými účinky hluku a vibrací. </a:t>
            </a:r>
            <a:endParaRPr lang="cs-CZ" altLang="cs-CZ" sz="2000" dirty="0"/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C4072C95-0E3B-7D71-7CD6-DFAE33351B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716352"/>
              </p:ext>
            </p:extLst>
          </p:nvPr>
        </p:nvGraphicFramePr>
        <p:xfrm>
          <a:off x="1991544" y="1180446"/>
          <a:ext cx="6768752" cy="389923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58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9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4207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Hygienický limit hluku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 </a:t>
                      </a:r>
                      <a:r>
                        <a:rPr lang="cs-CZ" sz="12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cs-CZ" sz="1200" b="1" i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Aeq,16h </a:t>
                      </a: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(dB)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 </a:t>
                      </a:r>
                      <a:r>
                        <a:rPr lang="cs-CZ" sz="12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cs-CZ" sz="1200" b="1" i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Aeq,8h</a:t>
                      </a:r>
                      <a:r>
                        <a:rPr lang="cs-CZ" sz="12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(dB)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Silniční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 dopravy na pozemních komunikacích umístěných a povolených před 1. lednem 2001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1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 dopravy na pozemních komunikacích umístěných a povolených po 31. prosinci 2000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Tramvajová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drahách umístěných a povolených před 1. lednem 2001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86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drahách umístěných a povolených po 31. prosinci 2000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Železniční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drahách umístěných a povolených před 1. lednem 2001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67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drahách umístěných a povolených po 31. prosinci 2000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67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Letecká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Letecký provoz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39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092A-47E5-39E9-2482-1EE7BE506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D19F5B4-DA90-BCBC-D7E0-5B50F97440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Výstupy akustické studie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07C3853-C922-0FB0-2D13-6D7D253927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400" y="810782"/>
            <a:ext cx="9145016" cy="5930586"/>
          </a:xfrm>
        </p:spPr>
        <p:txBody>
          <a:bodyPr anchor="ctr">
            <a:normAutofit/>
          </a:bodyPr>
          <a:lstStyle/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Mapy </a:t>
            </a:r>
            <a:r>
              <a:rPr lang="cs-CZ" altLang="cs-CZ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hlukových</a:t>
            </a: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 pásem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Mapy nadlimitně ovlivněných obytných ploch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Rozdílové hlukové mapy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Rozdílové mapy nadlimitně ovlivněného území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Obytné plochy ovlivněné v jednotlivých 5dB pásmech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Počty obyvatel ovlivněných v jednotlivých 5dB pásmech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Počet nadlimitně ovlivněných obyvatel v jednotlivých lokalitách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Podklady pro hodnocení lokalit a záměrů – hodnotící tabulky</a:t>
            </a:r>
          </a:p>
          <a:p>
            <a:pPr marL="342900" lvl="1" indent="-342900">
              <a:lnSpc>
                <a:spcPct val="150000"/>
              </a:lnSpc>
              <a:buFont typeface="Wingdings" pitchFamily="2" charset="2"/>
              <a:buChar char="n"/>
              <a:defRPr/>
            </a:pPr>
            <a:r>
              <a:rPr lang="cs-CZ" alt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Seznam lokalit pro doplnění individuálního regulativu</a:t>
            </a:r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  <a:p>
            <a:pPr eaLnBrk="1" hangingPunct="1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/>
          </a:p>
        </p:txBody>
      </p:sp>
    </p:spTree>
    <p:extLst>
      <p:ext uri="{BB962C8B-B14F-4D97-AF65-F5344CB8AC3E}">
        <p14:creationId xmlns:p14="http://schemas.microsoft.com/office/powerpoint/2010/main" val="367865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CB670EA-946D-B37A-1F84-AF68AAB6B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94EC6A0-62CA-78B1-A5AD-A060DD2A5B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9515" y="610197"/>
            <a:ext cx="8712969" cy="6247803"/>
          </a:xfrm>
          <a:prstGeom prst="rect">
            <a:avLst/>
          </a:prstGeom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id="{20245158-7818-104C-C280-75B88022CA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Mapy hlukových pásem</a:t>
            </a:r>
          </a:p>
        </p:txBody>
      </p:sp>
    </p:spTree>
    <p:extLst>
      <p:ext uri="{BB962C8B-B14F-4D97-AF65-F5344CB8AC3E}">
        <p14:creationId xmlns:p14="http://schemas.microsoft.com/office/powerpoint/2010/main" val="70945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CFBCB56-649E-8E11-2F24-40FFEC9FC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2518EA2-6FAB-03DA-5816-65DB4CA26F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9515" y="610197"/>
            <a:ext cx="8712969" cy="6247803"/>
          </a:xfrm>
          <a:prstGeom prst="rect">
            <a:avLst/>
          </a:prstGeom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id="{5B03E56C-4942-9FD3-354F-C6C250AE74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Mapy hlukových pásem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8AC206B-858E-E7EB-4B51-0D6B006B4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980728"/>
            <a:ext cx="5040560" cy="3461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5458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13E1016-5710-1C9B-1A3C-050A9E155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C6EA545-29AC-6EB7-7783-A14241E2C9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800" y="162710"/>
            <a:ext cx="11809312" cy="648072"/>
          </a:xfrm>
        </p:spPr>
        <p:txBody>
          <a:bodyPr anchor="t"/>
          <a:lstStyle/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</a:rPr>
              <a:t>Mapy průniku nadlimitně ovlivněných ploch s obytnými plochami</a:t>
            </a:r>
            <a:endParaRPr lang="cs-CZ" altLang="cs-CZ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451240B-C186-0A6C-FB47-3FC7E2CB8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66" y="690383"/>
            <a:ext cx="8596668" cy="616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25572"/>
      </p:ext>
    </p:extLst>
  </p:cSld>
  <p:clrMapOvr>
    <a:masterClrMapping/>
  </p:clrMapOvr>
</p:sld>
</file>

<file path=ppt/theme/theme1.xml><?xml version="1.0" encoding="utf-8"?>
<a:theme xmlns:a="http://schemas.openxmlformats.org/drawingml/2006/main" name="1_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5F6BC2463CB74F934B95D1CB51D07A" ma:contentTypeVersion="12" ma:contentTypeDescription="Vytvoří nový dokument" ma:contentTypeScope="" ma:versionID="1138c7fabdcca6ebaefeedb8d2b53bef">
  <xsd:schema xmlns:xsd="http://www.w3.org/2001/XMLSchema" xmlns:xs="http://www.w3.org/2001/XMLSchema" xmlns:p="http://schemas.microsoft.com/office/2006/metadata/properties" xmlns:ns2="924aed48-48ee-493b-a199-e3b06e966ec3" xmlns:ns3="d12671fc-1c07-45ea-bbea-44c9b49f94d0" targetNamespace="http://schemas.microsoft.com/office/2006/metadata/properties" ma:root="true" ma:fieldsID="6fbf7e0a755e0afab0bfc22bc9d05fdf" ns2:_="" ns3:_="">
    <xsd:import namespace="924aed48-48ee-493b-a199-e3b06e966ec3"/>
    <xsd:import namespace="d12671fc-1c07-45ea-bbea-44c9b49f9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aed48-48ee-493b-a199-e3b06e966e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655dc0b0-28f5-4896-9c77-88b76e1b7d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671fc-1c07-45ea-bbea-44c9b49f94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0a15b7-bd38-4e42-8c52-4f1c2a7db28e}" ma:internalName="TaxCatchAll" ma:showField="CatchAllData" ma:web="d12671fc-1c07-45ea-bbea-44c9b49f9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4aed48-48ee-493b-a199-e3b06e966ec3">
      <Terms xmlns="http://schemas.microsoft.com/office/infopath/2007/PartnerControls"/>
    </lcf76f155ced4ddcb4097134ff3c332f>
    <TaxCatchAll xmlns="d12671fc-1c07-45ea-bbea-44c9b49f94d0" xsi:nil="true"/>
  </documentManagement>
</p:properties>
</file>

<file path=customXml/itemProps1.xml><?xml version="1.0" encoding="utf-8"?>
<ds:datastoreItem xmlns:ds="http://schemas.openxmlformats.org/officeDocument/2006/customXml" ds:itemID="{32922F06-A5DA-47A9-B40F-ED388CDE2A41}"/>
</file>

<file path=customXml/itemProps2.xml><?xml version="1.0" encoding="utf-8"?>
<ds:datastoreItem xmlns:ds="http://schemas.openxmlformats.org/officeDocument/2006/customXml" ds:itemID="{493B28AC-081B-49F3-9F56-F8DFADF30F1C}"/>
</file>

<file path=customXml/itemProps3.xml><?xml version="1.0" encoding="utf-8"?>
<ds:datastoreItem xmlns:ds="http://schemas.openxmlformats.org/officeDocument/2006/customXml" ds:itemID="{83905C41-77B8-4EFE-929C-184A20AD8E6E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3581</TotalTime>
  <Words>1585</Words>
  <Application>Microsoft Office PowerPoint</Application>
  <PresentationFormat>Širokoúhlá obrazovka</PresentationFormat>
  <Paragraphs>311</Paragraphs>
  <Slides>22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22</vt:i4>
      </vt:variant>
    </vt:vector>
  </HeadingPairs>
  <TitlesOfParts>
    <vt:vector size="29" baseType="lpstr">
      <vt:lpstr>Arial</vt:lpstr>
      <vt:lpstr>Times New Roman</vt:lpstr>
      <vt:lpstr>Trebuchet MS</vt:lpstr>
      <vt:lpstr>Wingdings</vt:lpstr>
      <vt:lpstr>Wingdings 3</vt:lpstr>
      <vt:lpstr>1_Faseta</vt:lpstr>
      <vt:lpstr>Faseta</vt:lpstr>
      <vt:lpstr>VYHODNOCENÍ VLIVŮ ÚP HL. M. PRAHY (METROPOLITNÍ PLÁN) NA UDRŽITELNÝ ROZVOJ ÚZEMÍ k opakovanému veřejnému projednání  Akustická studie     </vt:lpstr>
      <vt:lpstr>Úvod</vt:lpstr>
      <vt:lpstr>Posuzované stavy</vt:lpstr>
      <vt:lpstr>Zdroje hluku a hodnotící ukazatele</vt:lpstr>
      <vt:lpstr>Hygienické limity hluku pro jednotlivé dopravní zdroje hluku</vt:lpstr>
      <vt:lpstr>Výstupy akustické studie</vt:lpstr>
      <vt:lpstr>Mapy hlukových pásem</vt:lpstr>
      <vt:lpstr>Mapy hlukových pásem</vt:lpstr>
      <vt:lpstr>Mapy průniku nadlimitně ovlivněných ploch s obytnými plochami</vt:lpstr>
      <vt:lpstr>Mapy průniku nadlimitně ovlivněných ploch s obytnými plochami</vt:lpstr>
      <vt:lpstr>Rozdílové hlukové mapy</vt:lpstr>
      <vt:lpstr>Rozdílové hlukové mapy</vt:lpstr>
      <vt:lpstr>Rozdílové mapy nadlimitně ovlivněného území</vt:lpstr>
      <vt:lpstr>Rozdílové mapy nadlimitně ovlivněného území</vt:lpstr>
      <vt:lpstr>Podíl obytných ploch a celkových ploch</vt:lpstr>
      <vt:lpstr>Nadlimitně ovlivnění obyvatelé a obytné plochy pro Metropolitní plán</vt:lpstr>
      <vt:lpstr>Nejvíce ovlivněné lokality dle druhu dopravy</vt:lpstr>
      <vt:lpstr>Nadlimitně ovlivnění obyvatelé a obytné plochy v lokalitách  více než 1 000 nadlimitně ovlivněných obyvatel hlukem z dopravy</vt:lpstr>
      <vt:lpstr>Příklad vyhodnocení vybrané lokality č. 078 – Pod Bohdalcem</vt:lpstr>
      <vt:lpstr>Hodnocení lokalit a záměrů – hodnotící tabulky</vt:lpstr>
      <vt:lpstr>Doplnění individuálního regulativu</vt:lpstr>
      <vt:lpstr>Souhrnné vyhodnocení výsledků výpočtu</vt:lpstr>
    </vt:vector>
  </TitlesOfParts>
  <Company>Atelier T-Plan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č. 1 ZÚR Karlovarského kraje  k projednání dle § 37 stavebního zákona</dc:title>
  <dc:creator>krajicek</dc:creator>
  <cp:lastModifiedBy>Petr Matoušek</cp:lastModifiedBy>
  <cp:revision>197</cp:revision>
  <cp:lastPrinted>1601-01-01T00:00:00Z</cp:lastPrinted>
  <dcterms:created xsi:type="dcterms:W3CDTF">2015-05-29T14:50:58Z</dcterms:created>
  <dcterms:modified xsi:type="dcterms:W3CDTF">2025-11-14T11:54:48Z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0x0101003A5F6BC2463CB74F934B95D1CB51D07A</vt:lpwstr>
  </property>
</Properties>
</file>